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69" r:id="rId2"/>
    <p:sldId id="260" r:id="rId3"/>
    <p:sldId id="299" r:id="rId4"/>
    <p:sldId id="271" r:id="rId5"/>
    <p:sldId id="272" r:id="rId6"/>
    <p:sldId id="273" r:id="rId7"/>
    <p:sldId id="264" r:id="rId8"/>
    <p:sldId id="262" r:id="rId9"/>
    <p:sldId id="266" r:id="rId10"/>
    <p:sldId id="303" r:id="rId11"/>
    <p:sldId id="287" r:id="rId12"/>
    <p:sldId id="302" r:id="rId13"/>
    <p:sldId id="291" r:id="rId14"/>
    <p:sldId id="293" r:id="rId15"/>
    <p:sldId id="288" r:id="rId16"/>
    <p:sldId id="294" r:id="rId17"/>
    <p:sldId id="295" r:id="rId18"/>
    <p:sldId id="304" r:id="rId19"/>
    <p:sldId id="301" r:id="rId20"/>
    <p:sldId id="282" r:id="rId21"/>
    <p:sldId id="283" r:id="rId22"/>
    <p:sldId id="284" r:id="rId23"/>
    <p:sldId id="275" r:id="rId24"/>
    <p:sldId id="290" r:id="rId25"/>
    <p:sldId id="276" r:id="rId26"/>
    <p:sldId id="277" r:id="rId27"/>
    <p:sldId id="278" r:id="rId28"/>
    <p:sldId id="289" r:id="rId29"/>
    <p:sldId id="281" r:id="rId30"/>
    <p:sldId id="296" r:id="rId31"/>
    <p:sldId id="300" r:id="rId32"/>
    <p:sldId id="298" r:id="rId33"/>
    <p:sldId id="285" r:id="rId34"/>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99"/>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303"/>
            <p14:sldId id="287"/>
            <p14:sldId id="302"/>
            <p14:sldId id="291"/>
            <p14:sldId id="293"/>
            <p14:sldId id="288"/>
            <p14:sldId id="294"/>
            <p14:sldId id="295"/>
            <p14:sldId id="304"/>
            <p14:sldId id="301"/>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6"/>
            <p14:sldId id="300"/>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68339" autoAdjust="0"/>
  </p:normalViewPr>
  <p:slideViewPr>
    <p:cSldViewPr snapToGrid="0">
      <p:cViewPr varScale="1">
        <p:scale>
          <a:sx n="49" d="100"/>
          <a:sy n="49" d="100"/>
        </p:scale>
        <p:origin x="148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549710D-D980-4ADD-8758-346F39E89AA2}" type="datetimeFigureOut">
              <a:rPr lang="en-GB" smtClean="0"/>
              <a:t>04/02/2021</a:t>
            </a:fld>
            <a:endParaRPr lang="en-GB"/>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90752"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va vous présenter notre travail sur le projet de données acoustiques de chats, commandité par l’entreprise Mars, et encadré par Amandine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Schmutz</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MARS et François Husson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Agrocampus</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defTabSz="990752"/>
            <a:endParaRPr lang="fr-FR" sz="20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1200" dirty="0">
                <a:latin typeface="Calibri" panose="020F0502020204030204" pitchFamily="34" charset="0"/>
                <a:ea typeface="Calibri" panose="020F0502020204030204" pitchFamily="34" charset="0"/>
                <a:cs typeface="Times New Roman" panose="02020603050405020304" pitchFamily="18" charset="0"/>
              </a:rPr>
              <a:t>Vous pouvez voir ici certaines des données du nouveau jeu par rapport à celles de Mars.</a:t>
            </a:r>
          </a:p>
          <a:p>
            <a:pPr>
              <a:lnSpc>
                <a:spcPct val="107000"/>
              </a:lnSpc>
              <a:spcAft>
                <a:spcPts val="867"/>
              </a:spcAft>
            </a:pPr>
            <a:r>
              <a:rPr lang="fr-FR" sz="1200" dirty="0">
                <a:latin typeface="Calibri" panose="020F0502020204030204" pitchFamily="34" charset="0"/>
                <a:ea typeface="Calibri" panose="020F0502020204030204" pitchFamily="34" charset="0"/>
                <a:cs typeface="Times New Roman" panose="02020603050405020304" pitchFamily="18" charset="0"/>
              </a:rPr>
              <a:t>Les 3 enregistrements ici ont 2 crocs. Ils ne se voient pas du tout sur l’enregistrement de mars, par contre sur ceux du nouveau jeu on peut dans un cas les voir très clairement, c’est un peu le signal idéal, et dans l’autre c’est moins évident car même avec le nouveau protocole cela ne garantit pas d’avoir des signaux toujours parfaits, notamment au niveau des inconvénients que j’ai évoqués précédemment.</a:t>
            </a:r>
          </a:p>
          <a:p>
            <a:pPr>
              <a:lnSpc>
                <a:spcPct val="107000"/>
              </a:lnSpc>
              <a:spcAft>
                <a:spcPts val="867"/>
              </a:spcAft>
            </a:pPr>
            <a:r>
              <a:rPr lang="fr-FR" sz="1200" dirty="0">
                <a:latin typeface="Calibri" panose="020F0502020204030204" pitchFamily="34" charset="0"/>
                <a:ea typeface="Calibri" panose="020F0502020204030204" pitchFamily="34" charset="0"/>
                <a:cs typeface="Times New Roman" panose="02020603050405020304" pitchFamily="18" charset="0"/>
              </a:rPr>
              <a:t>Mais même avec les nouvelles données les mastications restent difficiles à discerner, c’est pourquoi on a choisi de se concentrer d’abord sur les crocs, et on a dons étiqueté les données seulement par rapport aux crocs.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04260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méthode que l’on a mise en place pour le comptage d’événements (crocs) utilise l’amplitude des signaux. Donc on prend un enregistrement initial, on le normalise, et on utilise ensuite 2 seuils. Tout d’abord un seuil d’amplitude pour sélectionner les points au-dessus de ce seuil en valeur absolue, par exemple avec un seuil de 0.4 on sélectionne les points supérieurs à 0.4 et inférieurs à -0.4. Après avoir fait cette sélection on utilise un seuil de distance entre 2 pics, cad qu’on étudie la distance entre chaque point sélectionné et le suivant, et avec le seuil on décide si ils appartiennent au même pic ou non. A partir de ces résultats on peut compter le nombre de pics.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Times New Roman" panose="02020603050405020304" pitchFamily="18" charset="0"/>
              </a:rPr>
              <a:t>On a là le graphe qui montre les résultats de cette méthode. Donc pour 100 enregistrements on a prédit le nombre de crocs avec la méthode d’amplitude et on compare ces résultats avec ce qu’on avait compté à la main sur les enregistrements et vidéos. On voit que les points suivent plutôt la bissectrice, on a tracé la densité car les valeurs prédites sont des entiers donc il fallait se rendre compte de la superposition des points. Pour choisir les paramètres de seuils on a minimisé le MSE,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mean</a:t>
            </a:r>
            <a:r>
              <a:rPr lang="fr-FR" sz="1200" dirty="0">
                <a:effectLst/>
                <a:latin typeface="Calibri" panose="020F0502020204030204" pitchFamily="34" charset="0"/>
                <a:ea typeface="Calibri" panose="020F0502020204030204" pitchFamily="34" charset="0"/>
                <a:cs typeface="Times New Roman" panose="02020603050405020304" pitchFamily="18" charset="0"/>
              </a:rPr>
              <a:t> square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error</a:t>
            </a:r>
            <a:r>
              <a:rPr lang="fr-FR" sz="1200" dirty="0">
                <a:effectLst/>
                <a:latin typeface="Calibri" panose="020F0502020204030204" pitchFamily="34" charset="0"/>
                <a:ea typeface="Calibri" panose="020F0502020204030204" pitchFamily="34" charset="0"/>
                <a:cs typeface="Times New Roman" panose="02020603050405020304" pitchFamily="18" charset="0"/>
              </a:rPr>
              <a:t>, qui est ici de 2.52, ce qui correspond à une erreur de prédiction d’environ 1.6 croc pour des enregistrements qui possèdent entre 0 et 11 crocs. On obtenait de meilleurs résultats (MSE = 0.85) lorsqu’on ne prenait pas d’enregistrements avec 0 crocs, mais cela n’était pas très pertinent sachant que dans l’automatisation de la tâche on ne sait pas à l’avance si l’enregistrement possède des crocs ou non. On a donc essayé de trouver une autre méthode pour améliorer notre qualité de prédiction, en utilisant plus de caractéristiques que l’amplitude du signal.</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 clairement que le modèle est entrainé et testé puis exporter et utilisé dans cette nouvelle étape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Avec les prédictions du modèle de machine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fr-FR" sz="1200" dirty="0">
                <a:effectLst/>
                <a:latin typeface="Calibri" panose="020F0502020204030204" pitchFamily="34" charset="0"/>
                <a:ea typeface="Calibri" panose="020F0502020204030204" pitchFamily="34" charset="0"/>
                <a:cs typeface="Times New Roman" panose="02020603050405020304" pitchFamily="18" charset="0"/>
              </a:rPr>
              <a:t> on peut donc obtenir un profil de probabilités d’être un événement en chaque point par enregistrement analysé. On peut l’observer ici, et c’est une courbe avec des pics, comme la courbe d’amplitude donc on peut mettre en place sur ce résultat le même genre de méthode que ce que l’on a utilisé pour l’amplitude. On cherche donc à sélectionner les probabilités les plus hautes, donc les points supposés appartenir à des crocs puis décider si les points sélectionnés appartiennent au même croc que leurs voisins par un seuil de distance (en temps) entre chaque. On effectue ainsi le comptage de pics distincts.</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On n’a pas un profil de proba qui correspond exactement au profil d’amplitude puisqu’on utilise d’autres caractéristiques du signal mais on voit que les crocs ressortent bien  comme des pics de forte probabilité alors que leur amplitude n’est pas forcément très grande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cf</a:t>
            </a:r>
            <a:r>
              <a:rPr lang="fr-FR" sz="1200" dirty="0">
                <a:effectLst/>
                <a:latin typeface="Calibri" panose="020F0502020204030204" pitchFamily="34" charset="0"/>
                <a:ea typeface="Calibri" panose="020F0502020204030204" pitchFamily="34" charset="0"/>
                <a:cs typeface="Times New Roman" panose="02020603050405020304" pitchFamily="18" charset="0"/>
              </a:rPr>
              <a:t> le dernier). On va donc voir les résultats sur plusieurs enregistrements avec des seuils optimaux ce que cela donne.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290067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voit qu’en prédisant sur 100 échantillons avec cette méthode on obtient une un peu moins bonne précision de prédiction qu’avec la méthode de l’amplitude, car on prédit les crocs à 1.6 crocs, mais cela reste dans le même ordre de grandeur. C’est assez décevant que la méthode n’ait pas amélioré les performances, mais une hypothèse est </a:t>
            </a:r>
            <a:r>
              <a:rPr lang="fr-FR" sz="1800">
                <a:effectLst/>
                <a:latin typeface="Calibri" panose="020F0502020204030204" pitchFamily="34" charset="0"/>
                <a:ea typeface="Calibri" panose="020F0502020204030204" pitchFamily="34" charset="0"/>
                <a:cs typeface="Times New Roman" panose="02020603050405020304" pitchFamily="18" charset="0"/>
              </a:rPr>
              <a:t>que c’est dû </a:t>
            </a:r>
            <a:r>
              <a:rPr lang="fr-FR" sz="1800" dirty="0">
                <a:effectLst/>
                <a:latin typeface="Calibri" panose="020F0502020204030204" pitchFamily="34" charset="0"/>
                <a:ea typeface="Calibri" panose="020F0502020204030204" pitchFamily="34" charset="0"/>
                <a:cs typeface="Times New Roman" panose="02020603050405020304" pitchFamily="18" charset="0"/>
              </a:rPr>
              <a:t>à la différence d’architecture entre nos données utilisées pour entrainer et tester le modèle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random</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forest</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celle des données pour la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une entreprise mondiale composée de 4 filières :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(santé, nutrition), Mars </a:t>
            </a:r>
            <a:r>
              <a:rPr lang="fr-FR" sz="2000" dirty="0" err="1">
                <a:latin typeface="Calibri" panose="020F0502020204030204" pitchFamily="34" charset="0"/>
                <a:ea typeface="Calibri" panose="020F0502020204030204" pitchFamily="34" charset="0"/>
                <a:cs typeface="Times New Roman" panose="02020603050405020304" pitchFamily="18" charset="0"/>
              </a:rPr>
              <a:t>Wigley</a:t>
            </a:r>
            <a:r>
              <a:rPr lang="fr-FR" sz="2000" dirty="0">
                <a:latin typeface="Calibri" panose="020F0502020204030204" pitchFamily="34" charset="0"/>
                <a:ea typeface="Calibri" panose="020F0502020204030204" pitchFamily="34" charset="0"/>
                <a:cs typeface="Times New Roman" panose="02020603050405020304" pitchFamily="18" charset="0"/>
              </a:rPr>
              <a:t> (barres chocolatées, chewing-gum, </a:t>
            </a:r>
            <a:r>
              <a:rPr lang="fr-FR" sz="2000" dirty="0" err="1">
                <a:latin typeface="Calibri" panose="020F0502020204030204" pitchFamily="34" charset="0"/>
                <a:ea typeface="Calibri" panose="020F0502020204030204" pitchFamily="34" charset="0"/>
                <a:cs typeface="Times New Roman" panose="02020603050405020304" pitchFamily="18" charset="0"/>
              </a:rPr>
              <a:t>etc</a:t>
            </a:r>
            <a:r>
              <a:rPr lang="fr-FR" sz="2000" dirty="0">
                <a:latin typeface="Calibri" panose="020F0502020204030204" pitchFamily="34" charset="0"/>
                <a:ea typeface="Calibri" panose="020F0502020204030204" pitchFamily="34" charset="0"/>
                <a:cs typeface="Times New Roman" panose="02020603050405020304" pitchFamily="18" charset="0"/>
              </a:rPr>
              <a:t>), Food (plats cuisinés, sauces..) et Edge (recherches pour allier santé et nutrition humaine).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Notre commanditaire travaille dans la branche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plus précisément au WALTHAM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Science Institute, qui se trouve au Royaume-Uni, et est le centre de recherche et développement de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Mars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Petcare</a:t>
            </a:r>
            <a:r>
              <a:rPr lang="fr-FR" sz="1800" dirty="0">
                <a:effectLst/>
                <a:latin typeface="Calibri" panose="020F0502020204030204" pitchFamily="34" charset="0"/>
                <a:ea typeface="Calibri" panose="020F0502020204030204" pitchFamily="34" charset="0"/>
                <a:cs typeface="Times New Roman" panose="02020603050405020304" pitchFamily="18" charset="0"/>
              </a:rPr>
              <a:t> possède </a:t>
            </a:r>
            <a:r>
              <a:rPr lang="fr-FR" sz="2000" dirty="0">
                <a:latin typeface="Calibri" panose="020F0502020204030204" pitchFamily="34" charset="0"/>
                <a:ea typeface="Calibri" panose="020F0502020204030204" pitchFamily="34" charset="0"/>
                <a:cs typeface="Times New Roman" panose="02020603050405020304" pitchFamily="18" charset="0"/>
              </a:rPr>
              <a:t>notamment beaucoup de marques de croquettes et friandises pour chiens et chats. Notre projet concerne les friandises pour chat. Une friandise n’est pas comme une croquette, c’est comme un bonbon donc les chats sont censés les manger une par une, maximum 10 par jours environ.</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300" b="1" dirty="0">
                <a:solidFill>
                  <a:srgbClr val="000000"/>
                </a:solidFill>
                <a:latin typeface="Calibri" panose="020F0502020204030204" pitchFamily="34" charset="0"/>
              </a:rPr>
              <a:t>WHAT : </a:t>
            </a:r>
            <a:r>
              <a:rPr lang="en-US" sz="1300" dirty="0">
                <a:solidFill>
                  <a:srgbClr val="000000"/>
                </a:solidFill>
                <a:latin typeface="Calibri" panose="020F0502020204030204" pitchFamily="34" charset="0"/>
              </a:rPr>
              <a:t>results for one of the methods in predicting number of breaks :</a:t>
            </a:r>
            <a:endParaRPr lang="en-US" dirty="0"/>
          </a:p>
          <a:p>
            <a:r>
              <a:rPr lang="en-US" sz="1300" dirty="0">
                <a:solidFill>
                  <a:srgbClr val="000000"/>
                </a:solidFill>
                <a:latin typeface="Calibri" panose="020F0502020204030204" pitchFamily="34" charset="0"/>
              </a:rPr>
              <a:t>not working,  model predicts between 1 and 2 no matter what the actual number of breaks is</a:t>
            </a:r>
            <a:endParaRPr lang="en-US" dirty="0"/>
          </a:p>
          <a:p>
            <a:r>
              <a:rPr lang="en-US" dirty="0"/>
              <a:t> </a:t>
            </a:r>
          </a:p>
          <a:p>
            <a:r>
              <a:rPr lang="en-US" sz="1300" dirty="0">
                <a:solidFill>
                  <a:srgbClr val="000000"/>
                </a:solidFill>
                <a:latin typeface="Calibri" panose="020F0502020204030204" pitchFamily="34" charset="0"/>
              </a:rPr>
              <a:t>Same kind of results for all the methods and parameters</a:t>
            </a:r>
          </a:p>
          <a:p>
            <a:endParaRPr lang="en-US" sz="1300" dirty="0">
              <a:solidFill>
                <a:srgbClr val="000000"/>
              </a:solidFill>
              <a:latin typeface="Calibri" panose="020F0502020204030204" pitchFamily="34" charset="0"/>
            </a:endParaRPr>
          </a:p>
          <a:p>
            <a:pPr defTabSz="990752">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dans une optique d’automatisation d’acquisition de données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étudie les effets des friandises pour les chats, notamment au niveau du tartre par exemple. Pour cela, ils ont besoin de savoir combien de fois une friandise est croquée et combien de fois elle est mâchée par le chat, ce qu’on appelle au long du projet les ‘breaks’ et les ‘bites’.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 protocole actuel pour obtenir ces données est que des chats sont filmés en train de manger des friandises dans une salle spéciale, et des gens sont ensuite payés pour regarder les vidéos et compter à la main le nombre de crocs et de mastications. </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C’est cette dernière étape de comptage qui demande beaucoup de temps et d’argent, donc notre but était de l’automatiser.</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L’idée était de tester un nouveau protocole d’acquisition qui serait de collecter des enregistrements sonores des chats qui croquent à la place des vidéos, puis de les mettre dans un algorithme qui ressortirait le nombre de crocs et mastications.</a:t>
            </a:r>
          </a:p>
          <a:p>
            <a:endParaRPr lang="en-GB" dirty="0"/>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20220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32</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33</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a mis en place ce nouveau protocole d’acquisition en mettant des micros sur les colliers des chats en plus de l’ancien protocole pour avoir les 2 informations, et nous a fourni les données son. Donc 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question qu’on s’est posée est déjà : est-ce que leur protocole d’acquisition permet d’avoir des données d’assez bonne qualité pour compter les nombres de crocs et mastications ? INSISTER SUR EST-CE QUE LE PROTOCOLE VA BIEN AVEC LE MICRO SUR LE CHAT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Et d’autre part est-ce qu’extraire ce genre d’informations de fichiers sonores est possible ? </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Nous avons essayé de répondre à ces questions pendant notre projet, et donc nous allons d’abord voir si les données de Mars sont utilisables, puis nous parlerons du comptage d’événement dans des fichiers audio, donc quelles méthodes nous avons mis en place.</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Comme les données mars étaient trop bruitées pour pouvoir utiliser les méthodes usuelles de traitement de son et que l’on n’a pas réussi à nettoyer les données, on a décidé de créer un nouveau jeu de données en essayant un nouveau protocole d’acquisition. Cette fois le micro n’était pas sur le collier du chat mais sur un téléphone tenu à la main car le protocole était de prendre une vidéo du chat avec son téléphone lorsqu’il mange une friandise à environ 30 cm de sa tête. On a demandé à des volontaires de participer donc des amis, de la famille, M. </a:t>
            </a:r>
            <a:r>
              <a:rPr lang="fr-FR" sz="2000" dirty="0" err="1">
                <a:latin typeface="Calibri" panose="020F0502020204030204" pitchFamily="34" charset="0"/>
                <a:ea typeface="Calibri" panose="020F0502020204030204" pitchFamily="34" charset="0"/>
                <a:cs typeface="Times New Roman" panose="02020603050405020304" pitchFamily="18" charset="0"/>
              </a:rPr>
              <a:t>Lê</a:t>
            </a:r>
            <a:r>
              <a:rPr lang="fr-FR" sz="2000" dirty="0">
                <a:latin typeface="Calibri" panose="020F0502020204030204" pitchFamily="34" charset="0"/>
                <a:ea typeface="Calibri" panose="020F0502020204030204" pitchFamily="34" charset="0"/>
                <a:cs typeface="Times New Roman" panose="02020603050405020304" pitchFamily="18" charset="0"/>
              </a:rPr>
              <a:t> ici présent et on a eu au final 7 chats. L’expérience a été menée sur 3 friandises différentes : 2 de mars et 1 d’une autre marque, ayant des caractéristiques différentes. Avec ces éléments nous avons obtenu un total de 79 enregistrements, avec la vidéo et le son. On avait demandé ces 2 informations pour faciliter notre étiquetage des données qui allait suivre.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Cette méthode a des avantages et des défauts. D’une part c’est bien car il y a beaucoup moins de bruits extérieurs dans nos enregistrements, donc on peut entendre clairement les crocs et mastications. Et c’est aussi bien d’avoir les 2 infos son et vidéos.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il y a quelques inconvénients tels que le fait que la durée des enregistrements n’ait pas été standardisée, donc c’est plus compliquer de gérer les données comme un grand jeu homogène. Et le fait d’avoir demandé à différentes personnes extérieures de faires les enregistrements fait qu’il y a beaucoup de variation au sein des conditions de collecte. Par exemple au niveau de la distance au chat, de la manière de filmer, du matériel utilisé, ou de l’environnement.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ce qui est intéressant est que ces inconvénients pourraient être évités par mars si l’entreprise décide de mettre en place le protocole.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209870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04/02/2021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04/02/2021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04/02/2021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04/02/2021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04/02/2021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04/02/2021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04/02/2021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04/02/2021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04/02/2021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04/02/2021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04/02/2021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04/02/2021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2.png"/><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wav"/><Relationship Id="rId7" Type="http://schemas.openxmlformats.org/officeDocument/2006/relationships/image" Target="../media/image26.png"/><Relationship Id="rId12" Type="http://schemas.openxmlformats.org/officeDocument/2006/relationships/image" Target="../media/image9.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23.xml"/><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4.wav"/><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Croutte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10</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pic>
        <p:nvPicPr>
          <p:cNvPr id="5" name="cathy_A_3">
            <a:hlinkClick r:id="" action="ppaction://media"/>
            <a:extLst>
              <a:ext uri="{FF2B5EF4-FFF2-40B4-BE49-F238E27FC236}">
                <a16:creationId xmlns:a16="http://schemas.microsoft.com/office/drawing/2014/main" id="{5CB419F5-4D46-4565-AB0A-3F2FE6E9A6AA}"/>
              </a:ext>
            </a:extLst>
          </p:cNvPr>
          <p:cNvPicPr>
            <a:picLocks noChangeAspect="1"/>
          </p:cNvPicPr>
          <p:nvPr>
            <a:audioFile r:link="rId1"/>
            <p:extLst>
              <p:ext uri="{DAA4B4D4-6D71-4841-9C94-3DE7FCFB9230}">
                <p14:media xmlns:p14="http://schemas.microsoft.com/office/powerpoint/2010/main" r:embed="rId2">
                  <p14:trim st="3318" end="105.2448"/>
                </p14:media>
              </p:ext>
            </p:extLst>
          </p:nvPr>
        </p:nvPicPr>
        <p:blipFill>
          <a:blip r:embed="rId8"/>
          <a:stretch>
            <a:fillRect/>
          </a:stretch>
        </p:blipFill>
        <p:spPr>
          <a:xfrm>
            <a:off x="5308086" y="730462"/>
            <a:ext cx="609600" cy="609600"/>
          </a:xfrm>
          <a:prstGeom prst="rect">
            <a:avLst/>
          </a:prstGeom>
        </p:spPr>
      </p:pic>
    </p:spTree>
    <p:extLst>
      <p:ext uri="{BB962C8B-B14F-4D97-AF65-F5344CB8AC3E}">
        <p14:creationId xmlns:p14="http://schemas.microsoft.com/office/powerpoint/2010/main" val="213480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dirty="0"/>
          </a:p>
        </p:txBody>
      </p:sp>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2.27,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1.5 break</a:t>
            </a:r>
            <a:endParaRPr lang="en-US" b="1" dirty="0"/>
          </a:p>
        </p:txBody>
      </p:sp>
      <p:pic>
        <p:nvPicPr>
          <p:cNvPr id="4" name="Image 3">
            <a:extLst>
              <a:ext uri="{FF2B5EF4-FFF2-40B4-BE49-F238E27FC236}">
                <a16:creationId xmlns:a16="http://schemas.microsoft.com/office/drawing/2014/main" id="{93803FB7-C3C2-47C6-A4D5-1EF267BB719D}"/>
              </a:ext>
            </a:extLst>
          </p:cNvPr>
          <p:cNvPicPr>
            <a:picLocks noChangeAspect="1"/>
          </p:cNvPicPr>
          <p:nvPr/>
        </p:nvPicPr>
        <p:blipFill>
          <a:blip r:embed="rId3"/>
          <a:stretch>
            <a:fillRect/>
          </a:stretch>
        </p:blipFill>
        <p:spPr>
          <a:xfrm>
            <a:off x="1645920" y="807363"/>
            <a:ext cx="8900160" cy="5243274"/>
          </a:xfrm>
          <a:prstGeom prst="rect">
            <a:avLst/>
          </a:prstGeom>
        </p:spPr>
      </p:pic>
    </p:spTree>
    <p:extLst>
      <p:ext uri="{BB962C8B-B14F-4D97-AF65-F5344CB8AC3E}">
        <p14:creationId xmlns:p14="http://schemas.microsoft.com/office/powerpoint/2010/main" val="275346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14</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15</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pic>
        <p:nvPicPr>
          <p:cNvPr id="4" name="Image 3">
            <a:extLst>
              <a:ext uri="{FF2B5EF4-FFF2-40B4-BE49-F238E27FC236}">
                <a16:creationId xmlns:a16="http://schemas.microsoft.com/office/drawing/2014/main" id="{149A7290-80FA-4CFD-B623-69B90E25B45D}"/>
              </a:ext>
            </a:extLst>
          </p:cNvPr>
          <p:cNvPicPr>
            <a:picLocks noChangeAspect="1"/>
          </p:cNvPicPr>
          <p:nvPr/>
        </p:nvPicPr>
        <p:blipFill>
          <a:blip r:embed="rId3"/>
          <a:stretch>
            <a:fillRect/>
          </a:stretch>
        </p:blipFill>
        <p:spPr>
          <a:xfrm>
            <a:off x="755098" y="776069"/>
            <a:ext cx="6449568" cy="3799578"/>
          </a:xfrm>
          <a:prstGeom prst="rect">
            <a:avLst/>
          </a:prstGeom>
        </p:spPr>
      </p:pic>
      <p:cxnSp>
        <p:nvCxnSpPr>
          <p:cNvPr id="9" name="Straight Arrow Connector 8">
            <a:extLst>
              <a:ext uri="{FF2B5EF4-FFF2-40B4-BE49-F238E27FC236}">
                <a16:creationId xmlns:a16="http://schemas.microsoft.com/office/drawing/2014/main" id="{BB8E7E0A-7B9D-41AB-9F88-D77C33A80D1D}"/>
              </a:ext>
            </a:extLst>
          </p:cNvPr>
          <p:cNvCxnSpPr>
            <a:cxnSpLocks/>
          </p:cNvCxnSpPr>
          <p:nvPr/>
        </p:nvCxnSpPr>
        <p:spPr>
          <a:xfrm flipV="1">
            <a:off x="4368139" y="1068881"/>
            <a:ext cx="309849" cy="591"/>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3456708" y="70594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12642" y="3711690"/>
            <a:ext cx="3537097" cy="1569660"/>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a:t>
            </a:r>
            <a:r>
              <a:rPr lang="en-US" dirty="0"/>
              <a:t> </a:t>
            </a:r>
          </a:p>
        </p:txBody>
      </p:sp>
      <p:pic>
        <p:nvPicPr>
          <p:cNvPr id="13" name="Image 12">
            <a:extLst>
              <a:ext uri="{FF2B5EF4-FFF2-40B4-BE49-F238E27FC236}">
                <a16:creationId xmlns:a16="http://schemas.microsoft.com/office/drawing/2014/main" id="{9033982C-99D8-45DF-BC2E-9E0BAEE091FE}"/>
              </a:ext>
            </a:extLst>
          </p:cNvPr>
          <p:cNvPicPr>
            <a:picLocks noChangeAspect="1"/>
          </p:cNvPicPr>
          <p:nvPr/>
        </p:nvPicPr>
        <p:blipFill>
          <a:blip r:embed="rId4"/>
          <a:stretch>
            <a:fillRect/>
          </a:stretch>
        </p:blipFill>
        <p:spPr>
          <a:xfrm>
            <a:off x="876092" y="4605448"/>
            <a:ext cx="6515014" cy="1601960"/>
          </a:xfrm>
          <a:prstGeom prst="rect">
            <a:avLst/>
          </a:prstGeom>
        </p:spPr>
      </p:pic>
      <p:sp>
        <p:nvSpPr>
          <p:cNvPr id="17" name="TextBox 19">
            <a:extLst>
              <a:ext uri="{FF2B5EF4-FFF2-40B4-BE49-F238E27FC236}">
                <a16:creationId xmlns:a16="http://schemas.microsoft.com/office/drawing/2014/main" id="{E77C7691-A8FC-4C2B-8CD7-306AC1932DEC}"/>
              </a:ext>
            </a:extLst>
          </p:cNvPr>
          <p:cNvSpPr txBox="1"/>
          <p:nvPr/>
        </p:nvSpPr>
        <p:spPr>
          <a:xfrm>
            <a:off x="2323856" y="6237209"/>
            <a:ext cx="1155033" cy="369332"/>
          </a:xfrm>
          <a:prstGeom prst="rect">
            <a:avLst/>
          </a:prstGeom>
          <a:noFill/>
        </p:spPr>
        <p:txBody>
          <a:bodyPr wrap="square" rtlCol="0">
            <a:spAutoFit/>
          </a:bodyPr>
          <a:lstStyle/>
          <a:p>
            <a:pPr algn="ctr"/>
            <a:r>
              <a:rPr lang="en-GB" i="1" dirty="0">
                <a:solidFill>
                  <a:schemeClr val="accent2"/>
                </a:solidFill>
              </a:rPr>
              <a:t>breaks</a:t>
            </a:r>
          </a:p>
        </p:txBody>
      </p:sp>
      <p:sp>
        <p:nvSpPr>
          <p:cNvPr id="15" name="Rectangle 14">
            <a:extLst>
              <a:ext uri="{FF2B5EF4-FFF2-40B4-BE49-F238E27FC236}">
                <a16:creationId xmlns:a16="http://schemas.microsoft.com/office/drawing/2014/main" id="{3044453F-FF53-496B-94AB-20701FBA0517}"/>
              </a:ext>
            </a:extLst>
          </p:cNvPr>
          <p:cNvSpPr/>
          <p:nvPr/>
        </p:nvSpPr>
        <p:spPr>
          <a:xfrm>
            <a:off x="1364776" y="1074102"/>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CF02DA7A-F25E-4DE0-8B7F-A4451C552877}"/>
              </a:ext>
            </a:extLst>
          </p:cNvPr>
          <p:cNvSpPr/>
          <p:nvPr/>
        </p:nvSpPr>
        <p:spPr>
          <a:xfrm>
            <a:off x="1831313" y="1070576"/>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5EF6A240-7F78-4BA5-A90E-38E07C4A7CC0}"/>
              </a:ext>
            </a:extLst>
          </p:cNvPr>
          <p:cNvSpPr/>
          <p:nvPr/>
        </p:nvSpPr>
        <p:spPr>
          <a:xfrm>
            <a:off x="3642911" y="1070576"/>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61EB7C1-111C-40BE-BD9F-11D90845944F}"/>
              </a:ext>
            </a:extLst>
          </p:cNvPr>
          <p:cNvSpPr/>
          <p:nvPr/>
        </p:nvSpPr>
        <p:spPr>
          <a:xfrm>
            <a:off x="4117313" y="1070576"/>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BD528F26-A05F-4B8B-8184-9E7FC1297459}"/>
              </a:ext>
            </a:extLst>
          </p:cNvPr>
          <p:cNvSpPr/>
          <p:nvPr/>
        </p:nvSpPr>
        <p:spPr>
          <a:xfrm>
            <a:off x="4599708" y="1070576"/>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37530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8" name="TextBox 7">
            <a:extLst>
              <a:ext uri="{FF2B5EF4-FFF2-40B4-BE49-F238E27FC236}">
                <a16:creationId xmlns:a16="http://schemas.microsoft.com/office/drawing/2014/main" id="{915B430B-8ACE-4632-A912-17B80D85AF58}"/>
              </a:ext>
            </a:extLst>
          </p:cNvPr>
          <p:cNvSpPr txBox="1"/>
          <p:nvPr/>
        </p:nvSpPr>
        <p:spPr>
          <a:xfrm>
            <a:off x="1566672" y="6097324"/>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a:t>
            </a:r>
            <a:r>
              <a:rPr lang="en-US" dirty="0">
                <a:solidFill>
                  <a:srgbClr val="000000"/>
                </a:solidFill>
                <a:latin typeface="Calibri" panose="020F0502020204030204" pitchFamily="34" charset="0"/>
              </a:rPr>
              <a:t>2.56</a:t>
            </a:r>
            <a:r>
              <a:rPr lang="en-US" sz="1800" dirty="0">
                <a:solidFill>
                  <a:srgbClr val="000000"/>
                </a:solidFill>
                <a:effectLst/>
                <a:latin typeface="Calibri" panose="020F0502020204030204" pitchFamily="34" charset="0"/>
              </a:rPr>
              <a:t>,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a:t>
            </a:r>
            <a:r>
              <a:rPr lang="en-US" b="1" dirty="0">
                <a:solidFill>
                  <a:srgbClr val="000000"/>
                </a:solidFill>
                <a:latin typeface="Calibri" panose="020F0502020204030204" pitchFamily="34" charset="0"/>
              </a:rPr>
              <a:t>1.6</a:t>
            </a:r>
            <a:r>
              <a:rPr lang="en-US" sz="1800" b="1" dirty="0">
                <a:solidFill>
                  <a:srgbClr val="000000"/>
                </a:solidFill>
                <a:effectLst/>
                <a:latin typeface="Calibri" panose="020F0502020204030204" pitchFamily="34" charset="0"/>
              </a:rPr>
              <a:t> breaks</a:t>
            </a:r>
            <a:endParaRPr lang="en-US" b="1" dirty="0"/>
          </a:p>
        </p:txBody>
      </p:sp>
      <p:pic>
        <p:nvPicPr>
          <p:cNvPr id="4" name="Image 3">
            <a:extLst>
              <a:ext uri="{FF2B5EF4-FFF2-40B4-BE49-F238E27FC236}">
                <a16:creationId xmlns:a16="http://schemas.microsoft.com/office/drawing/2014/main" id="{2F66B735-6D0E-4BEA-9C64-C97E62F245AD}"/>
              </a:ext>
            </a:extLst>
          </p:cNvPr>
          <p:cNvPicPr>
            <a:picLocks noChangeAspect="1"/>
          </p:cNvPicPr>
          <p:nvPr/>
        </p:nvPicPr>
        <p:blipFill>
          <a:blip r:embed="rId3"/>
          <a:stretch>
            <a:fillRect/>
          </a:stretch>
        </p:blipFill>
        <p:spPr>
          <a:xfrm>
            <a:off x="1566672" y="760676"/>
            <a:ext cx="9058656" cy="5336648"/>
          </a:xfrm>
          <a:prstGeom prst="rect">
            <a:avLst/>
          </a:prstGeom>
        </p:spPr>
      </p:pic>
    </p:spTree>
    <p:extLst>
      <p:ext uri="{BB962C8B-B14F-4D97-AF65-F5344CB8AC3E}">
        <p14:creationId xmlns:p14="http://schemas.microsoft.com/office/powerpoint/2010/main" val="1353978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Company</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417576" y="1726267"/>
            <a:ext cx="11356847" cy="4630083"/>
          </a:xfrm>
        </p:spPr>
        <p:txBody>
          <a:bodyPr anchor="ctr">
            <a:normAutofit/>
          </a:bodyPr>
          <a:lstStyle/>
          <a:p>
            <a:r>
              <a:rPr lang="en-US" b="0" i="0" dirty="0">
                <a:solidFill>
                  <a:srgbClr val="2B2B2B"/>
                </a:solidFill>
                <a:effectLst/>
                <a:latin typeface="CentraNo1-Book"/>
              </a:rPr>
              <a:t>MARS : worldwide company with 4 segments :</a:t>
            </a:r>
          </a:p>
          <a:p>
            <a:pPr lvl="1">
              <a:buFontTx/>
              <a:buChar char="-"/>
            </a:pPr>
            <a:r>
              <a:rPr lang="en-US" b="0" i="0" dirty="0">
                <a:solidFill>
                  <a:srgbClr val="2B2B2B"/>
                </a:solidFill>
                <a:effectLst/>
                <a:latin typeface="CentraNo1-Book"/>
              </a:rPr>
              <a:t>Petcare (Royal Canin, Whiskas…)</a:t>
            </a:r>
          </a:p>
          <a:p>
            <a:pPr lvl="1">
              <a:buFontTx/>
              <a:buChar char="-"/>
            </a:pPr>
            <a:r>
              <a:rPr lang="en-US" dirty="0">
                <a:solidFill>
                  <a:srgbClr val="2B2B2B"/>
                </a:solidFill>
                <a:latin typeface="CentraNo1-Book"/>
              </a:rPr>
              <a:t>Mars Wigley (</a:t>
            </a:r>
            <a:r>
              <a:rPr lang="en-US" dirty="0" err="1">
                <a:solidFill>
                  <a:srgbClr val="2B2B2B"/>
                </a:solidFill>
                <a:latin typeface="CentraNo1-Book"/>
              </a:rPr>
              <a:t>m&amp;m’s</a:t>
            </a:r>
            <a:r>
              <a:rPr lang="en-US" dirty="0">
                <a:solidFill>
                  <a:srgbClr val="2B2B2B"/>
                </a:solidFill>
                <a:latin typeface="CentraNo1-Book"/>
              </a:rPr>
              <a:t>, mars, celebrations…)</a:t>
            </a:r>
          </a:p>
          <a:p>
            <a:pPr lvl="1">
              <a:buFontTx/>
              <a:buChar char="-"/>
            </a:pPr>
            <a:r>
              <a:rPr lang="en-US" b="0" i="0" dirty="0">
                <a:solidFill>
                  <a:srgbClr val="2B2B2B"/>
                </a:solidFill>
                <a:effectLst/>
                <a:latin typeface="CentraNo1-Book"/>
              </a:rPr>
              <a:t>Food (Ben’s Original, Suzi Wan…)</a:t>
            </a:r>
          </a:p>
          <a:p>
            <a:pPr lvl="1">
              <a:buFontTx/>
              <a:buChar char="-"/>
            </a:pPr>
            <a:r>
              <a:rPr lang="en-US" b="0" i="0" dirty="0">
                <a:solidFill>
                  <a:srgbClr val="2B2B2B"/>
                </a:solidFill>
                <a:effectLst/>
                <a:latin typeface="CentraNo1-Book"/>
              </a:rPr>
              <a:t>Edge (research on human health about nutrition)</a:t>
            </a:r>
          </a:p>
          <a:p>
            <a:pPr marL="457200" lvl="1" indent="0">
              <a:buNone/>
            </a:pPr>
            <a:endParaRPr lang="en-US" sz="1600" b="0" i="0" dirty="0">
              <a:solidFill>
                <a:srgbClr val="2B2B2B"/>
              </a:solidFill>
              <a:effectLst/>
              <a:latin typeface="CentraNo1-Book"/>
            </a:endParaRPr>
          </a:p>
          <a:p>
            <a:r>
              <a:rPr lang="en-US" b="0" i="0" dirty="0">
                <a:solidFill>
                  <a:srgbClr val="2B2B2B"/>
                </a:solidFill>
                <a:effectLst/>
                <a:latin typeface="CentraNo1-Book"/>
              </a:rPr>
              <a:t>WALTHAM Petcare Science Institute is Mars Petcare's pet research and development center, whose purpose is to make A BETTER WORLD FOR PETS</a:t>
            </a:r>
          </a:p>
          <a:p>
            <a:endParaRPr lang="en-US" sz="1600" dirty="0">
              <a:solidFill>
                <a:srgbClr val="2B2B2B"/>
              </a:solidFill>
              <a:latin typeface="CentraNo1-Book"/>
            </a:endParaRPr>
          </a:p>
          <a:p>
            <a:r>
              <a:rPr lang="en-US" dirty="0">
                <a:solidFill>
                  <a:srgbClr val="2B2B2B"/>
                </a:solidFill>
                <a:latin typeface="CentraNo1-Book"/>
              </a:rPr>
              <a:t>Research on pet nutrition</a:t>
            </a:r>
            <a:endParaRPr lang="fr-FR" dirty="0"/>
          </a:p>
        </p:txBody>
      </p:sp>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
        <p:nvSpPr>
          <p:cNvPr id="4" name="AutoShape 2" descr="Waltham Petcare Science Institute | A Better World for Pets">
            <a:extLst>
              <a:ext uri="{FF2B5EF4-FFF2-40B4-BE49-F238E27FC236}">
                <a16:creationId xmlns:a16="http://schemas.microsoft.com/office/drawing/2014/main" id="{29E926D3-57B2-46D4-879C-00D186CFDF78}"/>
              </a:ext>
            </a:extLst>
          </p:cNvPr>
          <p:cNvSpPr>
            <a:spLocks noChangeAspect="1" noChangeArrowheads="1"/>
          </p:cNvSpPr>
          <p:nvPr/>
        </p:nvSpPr>
        <p:spPr bwMode="auto">
          <a:xfrm>
            <a:off x="8397557" y="1726267"/>
            <a:ext cx="1325563"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descr="WALTHAM and Mars Petcare | WALTHAM Petcare Science Institute">
            <a:extLst>
              <a:ext uri="{FF2B5EF4-FFF2-40B4-BE49-F238E27FC236}">
                <a16:creationId xmlns:a16="http://schemas.microsoft.com/office/drawing/2014/main" id="{228365AC-C47A-41A0-B638-1A25295B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049" y="0"/>
            <a:ext cx="5747951" cy="146617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que 8">
            <a:extLst>
              <a:ext uri="{FF2B5EF4-FFF2-40B4-BE49-F238E27FC236}">
                <a16:creationId xmlns:a16="http://schemas.microsoft.com/office/drawing/2014/main" id="{7BC676BB-0546-4996-A05F-50CE39BD2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8720" y="1141423"/>
            <a:ext cx="4206960" cy="1450915"/>
          </a:xfrm>
          <a:prstGeom prst="rect">
            <a:avLst/>
          </a:prstGeom>
        </p:spPr>
      </p:pic>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454500"/>
            <a:ext cx="10641419" cy="1569660"/>
          </a:xfrm>
          <a:prstGeom prst="rect">
            <a:avLst/>
          </a:prstGeom>
          <a:noFill/>
        </p:spPr>
        <p:txBody>
          <a:bodyPr wrap="square" rtlCol="0">
            <a:spAutoFit/>
          </a:bodyPr>
          <a:lstStyle/>
          <a:p>
            <a:r>
              <a:rPr lang="en-GB" sz="2400" dirty="0"/>
              <a:t>Note : Machine learning approach can differentiate bites and breaks</a:t>
            </a:r>
          </a:p>
          <a:p>
            <a:endParaRPr lang="en-GB" sz="2400" dirty="0"/>
          </a:p>
          <a:p>
            <a:pPr marL="342900" indent="-342900">
              <a:buFont typeface="Arial" panose="020B0604020202020204" pitchFamily="34" charset="0"/>
              <a:buChar char="•"/>
            </a:pPr>
            <a:r>
              <a:rPr lang="en-GB" sz="2400" dirty="0"/>
              <a:t>Independent Component Analysis (ICA) to separate sources, but needs several microphones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340132"/>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255347"/>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22</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24</a:t>
            </a:fld>
            <a:endParaRPr lang="fr-FR"/>
          </a:p>
        </p:txBody>
      </p:sp>
    </p:spTree>
    <p:extLst>
      <p:ext uri="{BB962C8B-B14F-4D97-AF65-F5344CB8AC3E}">
        <p14:creationId xmlns:p14="http://schemas.microsoft.com/office/powerpoint/2010/main" val="24320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25</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26</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27</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0649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30</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6DF518-D117-4C9E-A4CB-B03DE83B30ED}"/>
              </a:ext>
            </a:extLst>
          </p:cNvPr>
          <p:cNvSpPr>
            <a:spLocks noGrp="1"/>
          </p:cNvSpPr>
          <p:nvPr>
            <p:ph type="sldNum" sz="quarter" idx="12"/>
          </p:nvPr>
        </p:nvSpPr>
        <p:spPr/>
        <p:txBody>
          <a:bodyPr/>
          <a:lstStyle/>
          <a:p>
            <a:fld id="{F88CFBEC-FD8C-48E6-AEC4-846090743C72}" type="slidenum">
              <a:rPr lang="fr-FR" smtClean="0"/>
              <a:t>31</a:t>
            </a:fld>
            <a:endParaRPr lang="fr-FR"/>
          </a:p>
        </p:txBody>
      </p:sp>
      <p:pic>
        <p:nvPicPr>
          <p:cNvPr id="4" name="Image 3">
            <a:extLst>
              <a:ext uri="{FF2B5EF4-FFF2-40B4-BE49-F238E27FC236}">
                <a16:creationId xmlns:a16="http://schemas.microsoft.com/office/drawing/2014/main" id="{0DFC05A6-77E1-4922-8D8D-6E449F7E8BCE}"/>
              </a:ext>
            </a:extLst>
          </p:cNvPr>
          <p:cNvPicPr>
            <a:picLocks noChangeAspect="1"/>
          </p:cNvPicPr>
          <p:nvPr/>
        </p:nvPicPr>
        <p:blipFill>
          <a:blip r:embed="rId2"/>
          <a:stretch>
            <a:fillRect/>
          </a:stretch>
        </p:blipFill>
        <p:spPr>
          <a:xfrm>
            <a:off x="1206231" y="1279023"/>
            <a:ext cx="9779538" cy="5442452"/>
          </a:xfrm>
          <a:prstGeom prst="rect">
            <a:avLst/>
          </a:prstGeom>
        </p:spPr>
      </p:pic>
      <p:sp>
        <p:nvSpPr>
          <p:cNvPr id="6" name="ZoneTexte 5">
            <a:extLst>
              <a:ext uri="{FF2B5EF4-FFF2-40B4-BE49-F238E27FC236}">
                <a16:creationId xmlns:a16="http://schemas.microsoft.com/office/drawing/2014/main" id="{68144A6D-77CC-429E-941E-1D72060E2A01}"/>
              </a:ext>
            </a:extLst>
          </p:cNvPr>
          <p:cNvSpPr txBox="1"/>
          <p:nvPr/>
        </p:nvSpPr>
        <p:spPr>
          <a:xfrm>
            <a:off x="442609" y="309133"/>
            <a:ext cx="6099242" cy="461665"/>
          </a:xfrm>
          <a:prstGeom prst="rect">
            <a:avLst/>
          </a:prstGeom>
          <a:noFill/>
        </p:spPr>
        <p:txBody>
          <a:bodyPr wrap="square">
            <a:spAutoFit/>
          </a:bodyPr>
          <a:lstStyle/>
          <a:p>
            <a:r>
              <a:rPr lang="fr-FR" sz="2400" dirty="0" err="1">
                <a:solidFill>
                  <a:srgbClr val="0000A1"/>
                </a:solidFill>
                <a:latin typeface="Abadi" panose="020B0604020104020204" pitchFamily="34" charset="0"/>
              </a:rPr>
              <a:t>Choosing</a:t>
            </a:r>
            <a:r>
              <a:rPr lang="fr-FR" sz="2400" dirty="0">
                <a:solidFill>
                  <a:srgbClr val="0000A1"/>
                </a:solidFill>
                <a:latin typeface="Abadi" panose="020B0604020104020204" pitchFamily="34" charset="0"/>
              </a:rPr>
              <a:t> optimal </a:t>
            </a:r>
            <a:r>
              <a:rPr lang="fr-FR" sz="2400" dirty="0" err="1">
                <a:solidFill>
                  <a:srgbClr val="0000A1"/>
                </a:solidFill>
                <a:latin typeface="Abadi" panose="020B0604020104020204" pitchFamily="34" charset="0"/>
              </a:rPr>
              <a:t>parameters</a:t>
            </a:r>
            <a:endParaRPr lang="fr-FR" sz="2400" dirty="0"/>
          </a:p>
        </p:txBody>
      </p:sp>
    </p:spTree>
    <p:extLst>
      <p:ext uri="{BB962C8B-B14F-4D97-AF65-F5344CB8AC3E}">
        <p14:creationId xmlns:p14="http://schemas.microsoft.com/office/powerpoint/2010/main" val="2112801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32</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33</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2760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5</a:t>
            </a:fld>
            <a:endParaRPr lang="fr-FR"/>
          </a:p>
        </p:txBody>
      </p:sp>
    </p:spTree>
    <p:extLst>
      <p:ext uri="{BB962C8B-B14F-4D97-AF65-F5344CB8AC3E}">
        <p14:creationId xmlns:p14="http://schemas.microsoft.com/office/powerpoint/2010/main" val="10045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129599"/>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2270148"/>
            <a:ext cx="4784203" cy="954107"/>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4445480"/>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2066439"/>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4230035"/>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8" y="257416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4707088"/>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2686</TotalTime>
  <Words>2998</Words>
  <Application>Microsoft Office PowerPoint</Application>
  <PresentationFormat>Grand écran</PresentationFormat>
  <Paragraphs>327</Paragraphs>
  <Slides>33</Slides>
  <Notes>32</Notes>
  <HiddenSlides>0</HiddenSlides>
  <MMClips>4</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33</vt:i4>
      </vt:variant>
    </vt:vector>
  </HeadingPairs>
  <TitlesOfParts>
    <vt:vector size="40" baseType="lpstr">
      <vt:lpstr>Abadi</vt:lpstr>
      <vt:lpstr>Aharoni</vt:lpstr>
      <vt:lpstr>Arial</vt:lpstr>
      <vt:lpstr>Calibri</vt:lpstr>
      <vt:lpstr>Calibri Light</vt:lpstr>
      <vt:lpstr>CentraNo1-Book</vt:lpstr>
      <vt:lpstr>Thème Office</vt:lpstr>
      <vt:lpstr>Cats acoustic data Project</vt:lpstr>
      <vt:lpstr>Company</vt:lpstr>
      <vt:lpstr>Context</vt:lpstr>
      <vt:lpstr>Présentation PowerPoint</vt:lpstr>
      <vt:lpstr>Présentation PowerPoint</vt:lpstr>
      <vt:lpstr>Présentation PowerPoint</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 Machine Learning – Model application</vt:lpstr>
      <vt:lpstr>Présentation PowerPoint</vt:lpstr>
      <vt:lpstr>II. Counting events   C. Break detection methodology - application of the random forest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Anne-Victoire Lagroy de Croutte de Saint Martin</cp:lastModifiedBy>
  <cp:revision>163</cp:revision>
  <cp:lastPrinted>2021-02-04T18:53:25Z</cp:lastPrinted>
  <dcterms:created xsi:type="dcterms:W3CDTF">2021-01-27T09:49:50Z</dcterms:created>
  <dcterms:modified xsi:type="dcterms:W3CDTF">2021-02-05T01:07:48Z</dcterms:modified>
</cp:coreProperties>
</file>